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9" r:id="rId3"/>
    <p:sldId id="274" r:id="rId4"/>
    <p:sldId id="258" r:id="rId5"/>
    <p:sldId id="272" r:id="rId6"/>
    <p:sldId id="260" r:id="rId7"/>
    <p:sldId id="270" r:id="rId8"/>
    <p:sldId id="265" r:id="rId9"/>
    <p:sldId id="267" r:id="rId10"/>
    <p:sldId id="275" r:id="rId11"/>
    <p:sldId id="276" r:id="rId12"/>
    <p:sldId id="278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11" autoAdjust="0"/>
    <p:restoredTop sz="88429" autoAdjust="0"/>
  </p:normalViewPr>
  <p:slideViewPr>
    <p:cSldViewPr>
      <p:cViewPr varScale="1">
        <p:scale>
          <a:sx n="78" d="100"/>
          <a:sy n="78" d="100"/>
        </p:scale>
        <p:origin x="-124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07D67-7CB5-4658-AB8F-B51811C22D8A}" type="datetimeFigureOut">
              <a:rPr lang="en-US" smtClean="0"/>
              <a:pPr/>
              <a:t>4/6/2009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E4699-E6F0-428E-895A-D6F0D8E146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smtClean="0">
                <a:latin typeface="Times New Roman" pitchFamily="18" charset="0"/>
                <a:cs typeface="Times New Roman" pitchFamily="18" charset="0"/>
              </a:rPr>
              <a:t>Picture taken without permission from http://www.sciam.com/article.cfm?id=nervous-system-restores-movement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E4699-E6F0-428E-895A-D6F0D8E1466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Picture taken without permission from http://www.arkansas-ican.org/Spinal%20Cord%20Injury.htm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E4699-E6F0-428E-895A-D6F0D8E1466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E4699-E6F0-428E-895A-D6F0D8E1466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Picture taken without permission from http://animalwelfaresolutions.net/articles/14/1/Triple-blind-science/Page1.html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E4699-E6F0-428E-895A-D6F0D8E1466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E4699-E6F0-428E-895A-D6F0D8E1466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Picture (Top) taken </a:t>
            </a:r>
            <a:r>
              <a:rPr lang="en-US" i="1" dirty="0" smtClean="0"/>
              <a:t>with</a:t>
            </a:r>
            <a:r>
              <a:rPr lang="en-US" dirty="0" smtClean="0"/>
              <a:t> permission from http://ans.asu.edu</a:t>
            </a:r>
          </a:p>
          <a:p>
            <a:r>
              <a:rPr lang="en-US" dirty="0" smtClean="0"/>
              <a:t>Picture (Bottom) taken without permission</a:t>
            </a:r>
            <a:r>
              <a:rPr lang="en-US" baseline="0" dirty="0" smtClean="0"/>
              <a:t> </a:t>
            </a:r>
            <a:r>
              <a:rPr lang="en-US" dirty="0" smtClean="0"/>
              <a:t>from http://mechsys4.me.udel.edu/research/medical_robotics/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E4699-E6F0-428E-895A-D6F0D8E1466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E4699-E6F0-428E-895A-D6F0D8E1466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E016E-8FAA-4F07-89BE-6C2FCFB24EED}" type="datetimeFigureOut">
              <a:rPr lang="en-US" smtClean="0"/>
              <a:pPr/>
              <a:t>4/6/2009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554D-C07F-4E91-B457-AE618FBFF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E016E-8FAA-4F07-89BE-6C2FCFB24EED}" type="datetimeFigureOut">
              <a:rPr lang="en-US" smtClean="0"/>
              <a:pPr/>
              <a:t>4/6/2009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554D-C07F-4E91-B457-AE618FBFF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E016E-8FAA-4F07-89BE-6C2FCFB24EED}" type="datetimeFigureOut">
              <a:rPr lang="en-US" smtClean="0"/>
              <a:pPr/>
              <a:t>4/6/2009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554D-C07F-4E91-B457-AE618FBFF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E016E-8FAA-4F07-89BE-6C2FCFB24EED}" type="datetimeFigureOut">
              <a:rPr lang="en-US" smtClean="0"/>
              <a:pPr/>
              <a:t>4/6/2009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554D-C07F-4E91-B457-AE618FBFF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E016E-8FAA-4F07-89BE-6C2FCFB24EED}" type="datetimeFigureOut">
              <a:rPr lang="en-US" smtClean="0"/>
              <a:pPr/>
              <a:t>4/6/2009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554D-C07F-4E91-B457-AE618FBFF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E016E-8FAA-4F07-89BE-6C2FCFB24EED}" type="datetimeFigureOut">
              <a:rPr lang="en-US" smtClean="0"/>
              <a:pPr/>
              <a:t>4/6/2009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554D-C07F-4E91-B457-AE618FBFF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E016E-8FAA-4F07-89BE-6C2FCFB24EED}" type="datetimeFigureOut">
              <a:rPr lang="en-US" smtClean="0"/>
              <a:pPr/>
              <a:t>4/6/2009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554D-C07F-4E91-B457-AE618FBFF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E016E-8FAA-4F07-89BE-6C2FCFB24EED}" type="datetimeFigureOut">
              <a:rPr lang="en-US" smtClean="0"/>
              <a:pPr/>
              <a:t>4/6/2009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554D-C07F-4E91-B457-AE618FBFF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E016E-8FAA-4F07-89BE-6C2FCFB24EED}" type="datetimeFigureOut">
              <a:rPr lang="en-US" smtClean="0"/>
              <a:pPr/>
              <a:t>4/6/2009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554D-C07F-4E91-B457-AE618FBFF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E016E-8FAA-4F07-89BE-6C2FCFB24EED}" type="datetimeFigureOut">
              <a:rPr lang="en-US" smtClean="0"/>
              <a:pPr/>
              <a:t>4/6/2009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7554D-C07F-4E91-B457-AE618FBFF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E016E-8FAA-4F07-89BE-6C2FCFB24EED}" type="datetimeFigureOut">
              <a:rPr lang="en-US" smtClean="0"/>
              <a:pPr/>
              <a:t>4/6/2009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327554D-C07F-4E91-B457-AE618FBFF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23E016E-8FAA-4F07-89BE-6C2FCFB24EED}" type="datetimeFigureOut">
              <a:rPr lang="en-US" smtClean="0"/>
              <a:pPr/>
              <a:t>4/6/2009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27554D-C07F-4E91-B457-AE618FBFFC8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video" Target="file:///C:\Users\Jared\Desktop\007\Documents\NASA\2009%20Presentation\42DPI%20Camera%201.wmv" TargetMode="External"/><Relationship Id="rId7" Type="http://schemas.openxmlformats.org/officeDocument/2006/relationships/image" Target="../media/image16.png"/><Relationship Id="rId2" Type="http://schemas.openxmlformats.org/officeDocument/2006/relationships/video" Target="file:///C:\Users\Jared\Desktop\007\Documents\NASA\2009%20Presentation\42dpi%20Overhead%203D%20-%20Revised.wmv" TargetMode="External"/><Relationship Id="rId1" Type="http://schemas.openxmlformats.org/officeDocument/2006/relationships/video" Target="file:///C:\Users\Jared\Desktop\007\Documents\NASA\2009%20Presentation\42dpi%20Profile%203D%20-%20Revised%20.wmv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gif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video" Target="file:///C:\Users\Jared\Desktop\007\Documents\NASA\2009%20Presentation\42dpi%20Overhead%203D%20-%20Revised.wmv" TargetMode="External"/><Relationship Id="rId7" Type="http://schemas.openxmlformats.org/officeDocument/2006/relationships/image" Target="../media/image5.jpeg"/><Relationship Id="rId2" Type="http://schemas.openxmlformats.org/officeDocument/2006/relationships/video" Target="file:///C:\Users\Jared\Desktop\007\Documents\NASA\2009%20Presentation\PRE%20Overhead%203D.wmv" TargetMode="External"/><Relationship Id="rId1" Type="http://schemas.openxmlformats.org/officeDocument/2006/relationships/video" Target="file:///C:\Users\Jared\Desktop\007\Documents\NASA\2009%20Presentation\14DPI%20Overhead%203D.wmv" TargetMode="Externa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video" Target="file:///C:\Users\Jared\Desktop\007\Documents\NASA\2009%20Presentation\PRE%20Camera%201.wmv" TargetMode="External"/><Relationship Id="rId7" Type="http://schemas.openxmlformats.org/officeDocument/2006/relationships/image" Target="../media/image9.png"/><Relationship Id="rId2" Type="http://schemas.openxmlformats.org/officeDocument/2006/relationships/video" Target="file:///C:\Users\Jared\Desktop\007\Documents\NASA\2009%20Presentation\PRE%20Profile%203D.wmv" TargetMode="External"/><Relationship Id="rId1" Type="http://schemas.openxmlformats.org/officeDocument/2006/relationships/video" Target="file:///C:\Users\Jared\Desktop\007\Documents\NASA\2009%20Presentation\PRE%20Overhead%203D.wmv" TargetMode="Externa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video" Target="file:///C:\Users\Jared\Desktop\007\Documents\NASA\2009%20Presentation\14DPI%20Camera%201.wmv" TargetMode="External"/><Relationship Id="rId7" Type="http://schemas.openxmlformats.org/officeDocument/2006/relationships/image" Target="../media/image13.png"/><Relationship Id="rId2" Type="http://schemas.openxmlformats.org/officeDocument/2006/relationships/video" Target="file:///C:\Users\Jared\Desktop\007\Documents\NASA\2009%20Presentation\14DPI%20Profile%203D.wmv" TargetMode="External"/><Relationship Id="rId1" Type="http://schemas.openxmlformats.org/officeDocument/2006/relationships/video" Target="file:///C:\Users\Jared\Desktop\007\Documents\NASA\2009%20Presentation\14DPI%20Overhead%203D.wmv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52600"/>
            <a:ext cx="9144000" cy="1470025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Effects of </a:t>
            </a:r>
            <a:r>
              <a:rPr lang="en-US" sz="4400" dirty="0" smtClean="0"/>
              <a:t>Rehabilitative Therapy </a:t>
            </a:r>
            <a:r>
              <a:rPr lang="en-US" sz="4400" dirty="0"/>
              <a:t>on Sensorimotor Function in a Spinal </a:t>
            </a:r>
            <a:r>
              <a:rPr lang="en-US" sz="4400" dirty="0" smtClean="0"/>
              <a:t> Cord </a:t>
            </a:r>
            <a:r>
              <a:rPr lang="en-US" sz="4400" dirty="0"/>
              <a:t>Injured Rodent Model</a:t>
            </a:r>
            <a:r>
              <a:rPr lang="en-US" sz="5400" dirty="0"/>
              <a:t/>
            </a:r>
            <a:br>
              <a:rPr lang="en-US" sz="5400" dirty="0"/>
            </a:b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514600"/>
            <a:ext cx="9144000" cy="1752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Jared Bartell</a:t>
            </a:r>
          </a:p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Jared.Bartell@asu.edu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57200" y="4876800"/>
            <a:ext cx="83058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smtClean="0">
                <a:latin typeface="+mj-lt"/>
              </a:rPr>
              <a:t>School </a:t>
            </a:r>
            <a:r>
              <a:rPr lang="en-US" sz="1600" dirty="0">
                <a:latin typeface="+mj-lt"/>
              </a:rPr>
              <a:t>of Life </a:t>
            </a:r>
            <a:r>
              <a:rPr lang="en-US" sz="1600" dirty="0" smtClean="0">
                <a:latin typeface="+mj-lt"/>
              </a:rPr>
              <a:t>Sciences</a:t>
            </a:r>
            <a:endParaRPr lang="en-US" sz="1600" dirty="0">
              <a:latin typeface="+mj-lt"/>
            </a:endParaRPr>
          </a:p>
          <a:p>
            <a:pPr algn="ctr">
              <a:spcBef>
                <a:spcPct val="50000"/>
              </a:spcBef>
            </a:pPr>
            <a:r>
              <a:rPr lang="en-US" sz="1600" dirty="0">
                <a:latin typeface="+mj-lt"/>
              </a:rPr>
              <a:t>Center for Adaptive Neural </a:t>
            </a:r>
            <a:r>
              <a:rPr lang="en-US" sz="1600" dirty="0" smtClean="0">
                <a:latin typeface="+mj-lt"/>
              </a:rPr>
              <a:t>Systems</a:t>
            </a:r>
            <a:endParaRPr lang="en-US" sz="1600" dirty="0">
              <a:latin typeface="+mj-lt"/>
            </a:endParaRPr>
          </a:p>
          <a:p>
            <a:pPr algn="ctr">
              <a:spcBef>
                <a:spcPct val="50000"/>
              </a:spcBef>
            </a:pPr>
            <a:r>
              <a:rPr lang="en-US" sz="1600" dirty="0">
                <a:latin typeface="+mj-lt"/>
              </a:rPr>
              <a:t>Arizona State University</a:t>
            </a:r>
          </a:p>
          <a:p>
            <a:pPr algn="ctr">
              <a:spcBef>
                <a:spcPct val="50000"/>
              </a:spcBef>
            </a:pPr>
            <a:r>
              <a:rPr lang="en-US" sz="1600" dirty="0">
                <a:latin typeface="+mj-lt"/>
              </a:rPr>
              <a:t>Tempe, AZ</a:t>
            </a:r>
          </a:p>
          <a:p>
            <a:pPr algn="ctr">
              <a:spcBef>
                <a:spcPct val="50000"/>
              </a:spcBef>
            </a:pP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42dpi Profile 3D - Revised 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066800" y="3962400"/>
            <a:ext cx="2844800" cy="2133600"/>
          </a:xfrm>
          <a:prstGeom prst="rect">
            <a:avLst/>
          </a:prstGeom>
        </p:spPr>
      </p:pic>
      <p:pic>
        <p:nvPicPr>
          <p:cNvPr id="18" name="42dpi Overhead 3D - Revised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5334000" y="3962400"/>
            <a:ext cx="2844800" cy="2133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457200"/>
            <a:ext cx="7391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+mj-lt"/>
                <a:cs typeface="Times New Roman" pitchFamily="18" charset="0"/>
              </a:rPr>
              <a:t>3D Kinematics Treadmill Testing</a:t>
            </a:r>
          </a:p>
          <a:p>
            <a:pPr algn="ctr"/>
            <a:r>
              <a:rPr lang="en-US" sz="2400" b="1" dirty="0" smtClean="0">
                <a:latin typeface="+mj-lt"/>
                <a:cs typeface="Times New Roman" pitchFamily="18" charset="0"/>
              </a:rPr>
              <a:t>42 Days Post-Injury </a:t>
            </a:r>
            <a:endParaRPr lang="en-US" sz="2400" b="1" dirty="0" smtClean="0">
              <a:latin typeface="+mj-lt"/>
              <a:cs typeface="Times New Roman" pitchFamily="18" charset="0"/>
            </a:endParaRPr>
          </a:p>
        </p:txBody>
      </p:sp>
      <p:pic>
        <p:nvPicPr>
          <p:cNvPr id="15" name="42DPI Camera 1.wmv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7"/>
          <a:stretch>
            <a:fillRect/>
          </a:stretch>
        </p:blipFill>
        <p:spPr>
          <a:xfrm>
            <a:off x="3048000" y="152400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3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23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23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464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23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>
                <p:cTn id="1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>
                <p:cTn id="25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14DPI LHL Angl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438400"/>
            <a:ext cx="6194946" cy="1981200"/>
          </a:xfrm>
          <a:prstGeom prst="rect">
            <a:avLst/>
          </a:prstGeom>
        </p:spPr>
      </p:pic>
      <p:pic>
        <p:nvPicPr>
          <p:cNvPr id="9" name="Picture 8" descr="PRE LHL Angl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304800"/>
            <a:ext cx="6194947" cy="1981200"/>
          </a:xfrm>
          <a:prstGeom prst="rect">
            <a:avLst/>
          </a:prstGeom>
        </p:spPr>
      </p:pic>
      <p:pic>
        <p:nvPicPr>
          <p:cNvPr id="6" name="Picture 5" descr="42DPI LHL Angl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4572000"/>
            <a:ext cx="6172200" cy="19739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" y="381000"/>
            <a:ext cx="2286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+mj-lt"/>
              </a:rPr>
              <a:t>Pre Injury</a:t>
            </a:r>
          </a:p>
          <a:p>
            <a:pPr algn="ctr"/>
            <a:endParaRPr lang="en-US" sz="2400" dirty="0" smtClean="0">
              <a:latin typeface="+mj-lt"/>
            </a:endParaRPr>
          </a:p>
          <a:p>
            <a:pPr algn="ctr"/>
            <a:r>
              <a:rPr lang="en-US" sz="2400" dirty="0" smtClean="0">
                <a:latin typeface="+mj-lt"/>
              </a:rPr>
              <a:t>Left Hind Limb</a:t>
            </a:r>
          </a:p>
          <a:p>
            <a:pPr algn="ctr"/>
            <a:r>
              <a:rPr lang="en-US" sz="2400" dirty="0" smtClean="0">
                <a:latin typeface="+mj-lt"/>
              </a:rPr>
              <a:t> Angles</a:t>
            </a:r>
          </a:p>
          <a:p>
            <a:pPr algn="ctr"/>
            <a:endParaRPr lang="en-US" sz="2400" dirty="0" smtClean="0">
              <a:latin typeface="+mj-lt"/>
            </a:endParaRPr>
          </a:p>
          <a:p>
            <a:pPr algn="ctr"/>
            <a:endParaRPr lang="en-US" dirty="0" smtClean="0">
              <a:latin typeface="+mj-lt"/>
            </a:endParaRPr>
          </a:p>
          <a:p>
            <a:pPr algn="ctr"/>
            <a:r>
              <a:rPr lang="en-US" sz="2800" b="1" dirty="0" smtClean="0">
                <a:latin typeface="+mj-lt"/>
              </a:rPr>
              <a:t>14 dpi</a:t>
            </a:r>
          </a:p>
          <a:p>
            <a:pPr algn="ctr"/>
            <a:endParaRPr lang="en-US" sz="2400" dirty="0" smtClean="0">
              <a:latin typeface="+mj-lt"/>
            </a:endParaRPr>
          </a:p>
          <a:p>
            <a:pPr lvl="0" algn="ctr"/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Left Hind Limb </a:t>
            </a:r>
            <a:endParaRPr lang="en-US" sz="2400" dirty="0" smtClean="0">
              <a:solidFill>
                <a:prstClr val="black"/>
              </a:solidFill>
              <a:latin typeface="Calibri"/>
            </a:endParaRPr>
          </a:p>
          <a:p>
            <a:pPr lvl="0" algn="ctr"/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Angles</a:t>
            </a:r>
            <a:endParaRPr lang="en-US" sz="2400" dirty="0" smtClean="0">
              <a:solidFill>
                <a:prstClr val="black"/>
              </a:solidFill>
              <a:latin typeface="Calibri"/>
            </a:endParaRPr>
          </a:p>
          <a:p>
            <a:pPr algn="ctr"/>
            <a:endParaRPr lang="en-US" sz="2400" dirty="0" smtClean="0">
              <a:latin typeface="+mj-lt"/>
            </a:endParaRPr>
          </a:p>
          <a:p>
            <a:pPr algn="ctr"/>
            <a:endParaRPr lang="en-US" sz="1200" dirty="0" smtClean="0">
              <a:latin typeface="+mj-lt"/>
            </a:endParaRPr>
          </a:p>
          <a:p>
            <a:pPr algn="ctr"/>
            <a:r>
              <a:rPr lang="en-US" sz="2800" b="1" dirty="0" smtClean="0">
                <a:latin typeface="+mj-lt"/>
              </a:rPr>
              <a:t>42 dpi</a:t>
            </a:r>
          </a:p>
          <a:p>
            <a:pPr algn="ctr"/>
            <a:endParaRPr lang="en-US" sz="2400" dirty="0" smtClean="0">
              <a:latin typeface="+mj-lt"/>
            </a:endParaRPr>
          </a:p>
          <a:p>
            <a:pPr lvl="0" algn="ctr"/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Left Hind Limb </a:t>
            </a:r>
            <a:endParaRPr lang="en-US" sz="2400" dirty="0" smtClean="0">
              <a:solidFill>
                <a:prstClr val="black"/>
              </a:solidFill>
              <a:latin typeface="Calibri"/>
            </a:endParaRPr>
          </a:p>
          <a:p>
            <a:pPr lvl="0" algn="ctr"/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Angles</a:t>
            </a:r>
            <a:endParaRPr lang="en-US" sz="2400" dirty="0" smtClean="0">
              <a:solidFill>
                <a:prstClr val="black"/>
              </a:solidFill>
              <a:latin typeface="Calibri"/>
            </a:endParaRPr>
          </a:p>
          <a:p>
            <a:pPr algn="ctr"/>
            <a:endParaRPr lang="en-US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Discussion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1295400"/>
            <a:ext cx="6096000" cy="5562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dirty="0" smtClean="0">
                <a:latin typeface="+mj-lt"/>
              </a:rPr>
              <a:t>Data analysis is still incomplete yet is actively being processed to search for relationships between groups.</a:t>
            </a:r>
          </a:p>
          <a:p>
            <a:pPr>
              <a:buNone/>
            </a:pPr>
            <a:r>
              <a:rPr lang="en-US" sz="2800" dirty="0" smtClean="0">
                <a:latin typeface="+mj-lt"/>
              </a:rPr>
              <a:t>Predicted order of degree of improvement: FNS &gt;&gt; Treadmill Therapy &gt;&gt;  No therapy.</a:t>
            </a:r>
            <a:endParaRPr lang="en-US" sz="2800" dirty="0" smtClean="0">
              <a:latin typeface="+mj-lt"/>
            </a:endParaRPr>
          </a:p>
          <a:p>
            <a:pPr>
              <a:buNone/>
            </a:pPr>
            <a:r>
              <a:rPr lang="en-US" sz="2800" dirty="0" smtClean="0">
                <a:latin typeface="+mj-lt"/>
              </a:rPr>
              <a:t>Both Treadmill therapy and functional neuromuscular stimulation therapy in Human models with incomplete SCI are already underway.</a:t>
            </a:r>
            <a:r>
              <a:rPr lang="en-US" sz="2800" baseline="30000" dirty="0" smtClean="0">
                <a:latin typeface="+mj-lt"/>
              </a:rPr>
              <a:t>8,9</a:t>
            </a:r>
            <a:endParaRPr lang="en-US" sz="2800" dirty="0" smtClean="0">
              <a:latin typeface="+mj-lt"/>
            </a:endParaRPr>
          </a:p>
          <a:p>
            <a:pPr>
              <a:buNone/>
            </a:pPr>
            <a:endParaRPr lang="en-US" dirty="0" smtClean="0">
              <a:latin typeface="+mj-lt"/>
            </a:endParaRPr>
          </a:p>
          <a:p>
            <a:pPr>
              <a:buNone/>
            </a:pPr>
            <a:endParaRPr lang="en-US" dirty="0" smtClean="0">
              <a:latin typeface="+mj-lt"/>
            </a:endParaRPr>
          </a:p>
          <a:p>
            <a:pPr marL="342900" indent="-342900">
              <a:buClrTx/>
              <a:buAutoNum type="arabicPeriod" startAt="8"/>
            </a:pPr>
            <a:r>
              <a:rPr lang="en-US" sz="1400" dirty="0" smtClean="0">
                <a:latin typeface="+mj-lt"/>
              </a:rPr>
              <a:t>Gillette, J. C., et al., 2008. </a:t>
            </a:r>
            <a:r>
              <a:rPr lang="en-US" sz="1400" dirty="0" smtClean="0">
                <a:latin typeface="+mj-lt"/>
              </a:rPr>
              <a:t>Gait </a:t>
            </a:r>
            <a:r>
              <a:rPr lang="en-US" sz="1400" dirty="0" smtClean="0">
                <a:latin typeface="+mj-lt"/>
              </a:rPr>
              <a:t>Posture</a:t>
            </a:r>
            <a:r>
              <a:rPr lang="en-US" sz="1400" i="1" dirty="0" smtClean="0">
                <a:latin typeface="+mj-lt"/>
              </a:rPr>
              <a:t> </a:t>
            </a:r>
            <a:r>
              <a:rPr lang="en-US" sz="1400" i="1" dirty="0" smtClean="0">
                <a:latin typeface="+mj-lt"/>
              </a:rPr>
              <a:t>27(</a:t>
            </a:r>
            <a:r>
              <a:rPr lang="en-US" sz="1400" dirty="0" smtClean="0">
                <a:latin typeface="+mj-lt"/>
              </a:rPr>
              <a:t>2) 280-285.</a:t>
            </a:r>
          </a:p>
          <a:p>
            <a:pPr marL="342900" indent="-342900">
              <a:buNone/>
            </a:pPr>
            <a:r>
              <a:rPr lang="en-US" sz="1400" dirty="0" smtClean="0">
                <a:latin typeface="+mj-lt"/>
              </a:rPr>
              <a:t>9.	Gillette, J. C. &amp; </a:t>
            </a:r>
            <a:r>
              <a:rPr lang="en-US" sz="1400" dirty="0" err="1" smtClean="0">
                <a:latin typeface="+mj-lt"/>
              </a:rPr>
              <a:t>Abbas</a:t>
            </a:r>
            <a:r>
              <a:rPr lang="en-US" sz="1400" dirty="0" smtClean="0">
                <a:latin typeface="+mj-lt"/>
              </a:rPr>
              <a:t>, J.J., 2003. </a:t>
            </a:r>
            <a:r>
              <a:rPr lang="en-US" sz="1400" dirty="0" smtClean="0">
                <a:latin typeface="+mj-lt"/>
              </a:rPr>
              <a:t>IEEE Trans Neural </a:t>
            </a:r>
            <a:r>
              <a:rPr lang="en-US" sz="1400" dirty="0" err="1" smtClean="0">
                <a:latin typeface="+mj-lt"/>
              </a:rPr>
              <a:t>Syst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err="1" smtClean="0">
                <a:latin typeface="+mj-lt"/>
              </a:rPr>
              <a:t>Rehabil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i="1" dirty="0" smtClean="0">
                <a:latin typeface="+mj-lt"/>
              </a:rPr>
              <a:t>11(</a:t>
            </a:r>
            <a:r>
              <a:rPr lang="en-US" sz="1400" dirty="0" smtClean="0">
                <a:latin typeface="+mj-lt"/>
              </a:rPr>
              <a:t>4), </a:t>
            </a:r>
            <a:r>
              <a:rPr lang="en-US" sz="1400" dirty="0" smtClean="0">
                <a:latin typeface="+mj-lt"/>
              </a:rPr>
              <a:t>377-85</a:t>
            </a:r>
            <a:endParaRPr lang="en-US" sz="1400" dirty="0">
              <a:latin typeface="+mj-lt"/>
            </a:endParaRPr>
          </a:p>
        </p:txBody>
      </p:sp>
      <p:pic>
        <p:nvPicPr>
          <p:cNvPr id="5" name="Picture 4" descr="Human Mode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048000"/>
            <a:ext cx="2190410" cy="3581400"/>
          </a:xfrm>
          <a:prstGeom prst="rect">
            <a:avLst/>
          </a:prstGeom>
        </p:spPr>
      </p:pic>
      <p:pic>
        <p:nvPicPr>
          <p:cNvPr id="7" name="Picture 6" descr="Abbas - Human Mode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990600"/>
            <a:ext cx="2552700" cy="1837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N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5562600"/>
            <a:ext cx="8826500" cy="1155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Acknowledgments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848600" cy="4114800"/>
          </a:xfrm>
        </p:spPr>
        <p:txBody>
          <a:bodyPr/>
          <a:lstStyle/>
          <a:p>
            <a:pPr>
              <a:buNone/>
            </a:pPr>
            <a:r>
              <a:rPr lang="en-US" sz="2400" dirty="0" smtClean="0">
                <a:latin typeface="+mj-lt"/>
              </a:rPr>
              <a:t>Ranu Jung, PhD</a:t>
            </a:r>
          </a:p>
          <a:p>
            <a:pPr>
              <a:buNone/>
            </a:pPr>
            <a:r>
              <a:rPr lang="en-US" sz="1400" dirty="0" smtClean="0">
                <a:latin typeface="+mj-lt"/>
              </a:rPr>
              <a:t>Director, Center for Adaptive Neural Systems, Harrington Dept. of Bioengineering, ASU</a:t>
            </a:r>
          </a:p>
          <a:p>
            <a:pPr>
              <a:buNone/>
            </a:pPr>
            <a:r>
              <a:rPr lang="en-US" sz="2400" dirty="0" smtClean="0">
                <a:latin typeface="+mj-lt"/>
              </a:rPr>
              <a:t>Ronald Hammer, PhD</a:t>
            </a:r>
          </a:p>
          <a:p>
            <a:pPr>
              <a:buNone/>
            </a:pPr>
            <a:r>
              <a:rPr lang="en-US" sz="1400" dirty="0" smtClean="0">
                <a:latin typeface="+mj-lt"/>
              </a:rPr>
              <a:t>Department of Psychology, ASU; U of A College of Medicine - Phoenix</a:t>
            </a:r>
          </a:p>
          <a:p>
            <a:pPr>
              <a:buNone/>
            </a:pPr>
            <a:r>
              <a:rPr lang="en-US" sz="2400" dirty="0" err="1" smtClean="0">
                <a:latin typeface="+mj-lt"/>
              </a:rPr>
              <a:t>Mallika</a:t>
            </a:r>
            <a:r>
              <a:rPr lang="en-US" sz="2400" dirty="0" smtClean="0">
                <a:latin typeface="+mj-lt"/>
              </a:rPr>
              <a:t> Fairchild</a:t>
            </a:r>
          </a:p>
          <a:p>
            <a:pPr>
              <a:buNone/>
            </a:pPr>
            <a:r>
              <a:rPr lang="en-US" sz="1400" dirty="0" smtClean="0">
                <a:solidFill>
                  <a:prstClr val="black"/>
                </a:solidFill>
                <a:latin typeface="+mj-lt"/>
              </a:rPr>
              <a:t>Center for Adaptive Neural Systems, Harrington Dept. of Bioengineering, ASU</a:t>
            </a:r>
          </a:p>
          <a:p>
            <a:pPr>
              <a:buNone/>
            </a:pPr>
            <a:r>
              <a:rPr lang="en-US" sz="2400" dirty="0" smtClean="0">
                <a:solidFill>
                  <a:prstClr val="black"/>
                </a:solidFill>
                <a:latin typeface="+mj-lt"/>
              </a:rPr>
              <a:t>Brian </a:t>
            </a:r>
            <a:r>
              <a:rPr lang="en-US" sz="2400" dirty="0" err="1" smtClean="0">
                <a:solidFill>
                  <a:prstClr val="black"/>
                </a:solidFill>
                <a:latin typeface="+mj-lt"/>
              </a:rPr>
              <a:t>Hillen</a:t>
            </a:r>
            <a:endParaRPr lang="en-US" sz="2400" dirty="0" smtClean="0">
              <a:solidFill>
                <a:prstClr val="black"/>
              </a:solidFill>
              <a:latin typeface="+mj-lt"/>
            </a:endParaRPr>
          </a:p>
          <a:p>
            <a:pPr>
              <a:buNone/>
            </a:pPr>
            <a:r>
              <a:rPr lang="en-US" sz="1400" dirty="0" smtClean="0">
                <a:solidFill>
                  <a:prstClr val="black"/>
                </a:solidFill>
                <a:latin typeface="+mj-lt"/>
              </a:rPr>
              <a:t>Center for Adaptive Neural Systems, Harrington Dept. of Bioengineering, ASU</a:t>
            </a:r>
          </a:p>
          <a:p>
            <a:pPr>
              <a:buNone/>
            </a:pPr>
            <a:r>
              <a:rPr lang="en-US" sz="2400" dirty="0" smtClean="0">
                <a:latin typeface="+mj-lt"/>
              </a:rPr>
              <a:t>Alex </a:t>
            </a:r>
            <a:r>
              <a:rPr lang="en-US" sz="2400" dirty="0" err="1" smtClean="0">
                <a:latin typeface="+mj-lt"/>
              </a:rPr>
              <a:t>Iarkov</a:t>
            </a:r>
            <a:r>
              <a:rPr lang="en-US" sz="2400" dirty="0" smtClean="0">
                <a:latin typeface="+mj-lt"/>
              </a:rPr>
              <a:t>, PhD</a:t>
            </a:r>
          </a:p>
          <a:p>
            <a:pPr>
              <a:buNone/>
            </a:pPr>
            <a:r>
              <a:rPr lang="en-US" sz="1400" dirty="0" smtClean="0">
                <a:latin typeface="+mj-lt"/>
              </a:rPr>
              <a:t>Center for Adaptive Neural Systems, Harrington Dept. of Bioengineering, ASU</a:t>
            </a:r>
          </a:p>
          <a:p>
            <a:pPr>
              <a:buNone/>
            </a:pPr>
            <a:endParaRPr lang="en-US" sz="1400" dirty="0" smtClean="0">
              <a:latin typeface="+mj-lt"/>
            </a:endParaRPr>
          </a:p>
          <a:p>
            <a:pPr algn="ctr">
              <a:buNone/>
            </a:pPr>
            <a:r>
              <a:rPr lang="en-US" sz="2000" b="1" cap="small" dirty="0" smtClean="0"/>
              <a:t>Thank you!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828800" y="61722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Times New Roman" pitchFamily="18" charset="0"/>
              </a:rPr>
              <a:t>http://ans.asu.edu</a:t>
            </a:r>
            <a:endParaRPr lang="en-US" dirty="0">
              <a:cs typeface="Times New Roman" pitchFamily="18" charset="0"/>
            </a:endParaRPr>
          </a:p>
        </p:txBody>
      </p:sp>
      <p:pic>
        <p:nvPicPr>
          <p:cNvPr id="10" name="Picture 9" descr="Space Gran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914400"/>
            <a:ext cx="1493293" cy="1981200"/>
          </a:xfrm>
          <a:prstGeom prst="rect">
            <a:avLst/>
          </a:prstGeom>
        </p:spPr>
      </p:pic>
      <p:pic>
        <p:nvPicPr>
          <p:cNvPr id="11" name="Picture 10" descr="NASA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4200" y="3352800"/>
            <a:ext cx="2055266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ASU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0" y="5715000"/>
            <a:ext cx="1294043" cy="90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5181600" cy="426720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sz="2400" dirty="0" smtClean="0">
                <a:latin typeface="+mj-lt"/>
                <a:cs typeface="Times New Roman" pitchFamily="18" charset="0"/>
              </a:rPr>
              <a:t>Today, over 250,000 people in the United States are living with a spinal cord </a:t>
            </a:r>
            <a:r>
              <a:rPr lang="en-US" sz="2400" dirty="0" smtClean="0">
                <a:latin typeface="+mj-lt"/>
                <a:cs typeface="Times New Roman" pitchFamily="18" charset="0"/>
              </a:rPr>
              <a:t>injury (SCI), </a:t>
            </a:r>
            <a:r>
              <a:rPr lang="en-US" sz="2400" dirty="0" smtClean="0">
                <a:latin typeface="+mj-lt"/>
                <a:cs typeface="Times New Roman" pitchFamily="18" charset="0"/>
              </a:rPr>
              <a:t>with 52% considered paraplegic and 47% </a:t>
            </a:r>
            <a:r>
              <a:rPr lang="en-US" sz="2400" dirty="0" smtClean="0">
                <a:latin typeface="+mj-lt"/>
                <a:cs typeface="Times New Roman" pitchFamily="18" charset="0"/>
              </a:rPr>
              <a:t>quadriplegic.</a:t>
            </a:r>
            <a:r>
              <a:rPr lang="en-US" sz="2400" baseline="30000" dirty="0" smtClean="0">
                <a:latin typeface="+mj-lt"/>
                <a:cs typeface="Times New Roman" pitchFamily="18" charset="0"/>
              </a:rPr>
              <a:t>1</a:t>
            </a:r>
            <a:endParaRPr lang="en-US" sz="2400" dirty="0" smtClean="0">
              <a:latin typeface="+mj-lt"/>
            </a:endParaRPr>
          </a:p>
          <a:p>
            <a:pPr indent="0">
              <a:buNone/>
            </a:pPr>
            <a:endParaRPr lang="en-US" sz="2400" dirty="0" smtClean="0">
              <a:latin typeface="+mj-lt"/>
              <a:cs typeface="Times New Roman" pitchFamily="18" charset="0"/>
            </a:endParaRPr>
          </a:p>
          <a:p>
            <a:pPr indent="0">
              <a:buNone/>
            </a:pPr>
            <a:r>
              <a:rPr lang="en-US" sz="2400" dirty="0" smtClean="0">
                <a:latin typeface="+mj-lt"/>
                <a:cs typeface="Times New Roman" pitchFamily="18" charset="0"/>
              </a:rPr>
              <a:t>Due to improvements in </a:t>
            </a:r>
            <a:r>
              <a:rPr lang="en-US" sz="2400" dirty="0" smtClean="0">
                <a:latin typeface="+mj-lt"/>
                <a:cs typeface="Times New Roman" pitchFamily="18" charset="0"/>
              </a:rPr>
              <a:t>palliative </a:t>
            </a:r>
            <a:r>
              <a:rPr lang="en-US" sz="2400" dirty="0" smtClean="0">
                <a:latin typeface="+mj-lt"/>
                <a:cs typeface="Times New Roman" pitchFamily="18" charset="0"/>
              </a:rPr>
              <a:t>care and an increasing life expectancy in the general population, the number of people living with </a:t>
            </a:r>
            <a:r>
              <a:rPr lang="en-US" sz="2400" dirty="0" smtClean="0">
                <a:latin typeface="+mj-lt"/>
                <a:cs typeface="Times New Roman" pitchFamily="18" charset="0"/>
              </a:rPr>
              <a:t>SCI </a:t>
            </a:r>
            <a:r>
              <a:rPr lang="en-US" sz="2400" dirty="0" smtClean="0">
                <a:latin typeface="+mj-lt"/>
                <a:cs typeface="Times New Roman" pitchFamily="18" charset="0"/>
              </a:rPr>
              <a:t>is increasing with </a:t>
            </a:r>
            <a:r>
              <a:rPr lang="en-US" sz="2400" dirty="0" smtClean="0">
                <a:latin typeface="+mj-lt"/>
                <a:cs typeface="Times New Roman" pitchFamily="18" charset="0"/>
              </a:rPr>
              <a:t>time.</a:t>
            </a:r>
            <a:r>
              <a:rPr lang="en-US" sz="2400" baseline="30000" dirty="0" smtClean="0">
                <a:latin typeface="+mj-lt"/>
                <a:cs typeface="Times New Roman" pitchFamily="18" charset="0"/>
              </a:rPr>
              <a:t>2</a:t>
            </a:r>
          </a:p>
          <a:p>
            <a:pPr indent="0">
              <a:buNone/>
            </a:pPr>
            <a:endParaRPr lang="en-US" sz="2400" baseline="30000" dirty="0" smtClean="0">
              <a:latin typeface="+mj-lt"/>
              <a:cs typeface="Times New Roman" pitchFamily="18" charset="0"/>
            </a:endParaRPr>
          </a:p>
          <a:p>
            <a:pPr indent="0">
              <a:buNone/>
            </a:pPr>
            <a:endParaRPr lang="en-US" sz="2400" baseline="30000" dirty="0" smtClean="0">
              <a:latin typeface="+mj-lt"/>
              <a:cs typeface="Times New Roman" pitchFamily="18" charset="0"/>
            </a:endParaRPr>
          </a:p>
          <a:p>
            <a:pPr indent="0">
              <a:buNone/>
            </a:pPr>
            <a:endParaRPr lang="en-US" sz="2400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Spinal </a:t>
            </a:r>
            <a:r>
              <a:rPr lang="en-US" dirty="0" smtClean="0">
                <a:solidFill>
                  <a:schemeClr val="tx1"/>
                </a:solidFill>
              </a:rPr>
              <a:t>Cord </a:t>
            </a:r>
            <a:r>
              <a:rPr lang="en-US" dirty="0" smtClean="0">
                <a:solidFill>
                  <a:schemeClr val="tx1"/>
                </a:solidFill>
              </a:rPr>
              <a:t>Injury Background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 descr="Spinal Cord Injur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1219200"/>
            <a:ext cx="2971800" cy="44798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3400" y="5867400"/>
            <a:ext cx="807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463550">
              <a:buNone/>
            </a:pPr>
            <a:r>
              <a:rPr lang="en-US" sz="1600" dirty="0" smtClean="0">
                <a:latin typeface="+mj-lt"/>
              </a:rPr>
              <a:t>1</a:t>
            </a:r>
            <a:r>
              <a:rPr lang="en-US" sz="1600" dirty="0" smtClean="0">
                <a:latin typeface="+mj-lt"/>
              </a:rPr>
              <a:t>. 	</a:t>
            </a:r>
            <a:r>
              <a:rPr lang="en-US" sz="1400" dirty="0" smtClean="0">
                <a:latin typeface="+mj-lt"/>
              </a:rPr>
              <a:t>Spinal </a:t>
            </a:r>
            <a:r>
              <a:rPr lang="en-US" sz="1400" dirty="0" smtClean="0">
                <a:latin typeface="+mj-lt"/>
              </a:rPr>
              <a:t>Cord Injury Facts &amp; Statistics. 23 March, </a:t>
            </a:r>
            <a:r>
              <a:rPr lang="en-US" sz="1400" dirty="0" smtClean="0">
                <a:latin typeface="+mj-lt"/>
              </a:rPr>
              <a:t>2009. Retrieved from </a:t>
            </a:r>
            <a:r>
              <a:rPr lang="en-US" sz="1400" dirty="0" smtClean="0">
                <a:latin typeface="+mj-lt"/>
              </a:rPr>
              <a:t>http://</a:t>
            </a:r>
            <a:r>
              <a:rPr lang="en-US" sz="1400" dirty="0" smtClean="0">
                <a:latin typeface="+mj-lt"/>
              </a:rPr>
              <a:t>www.sci-infopages.com/facts.html</a:t>
            </a:r>
            <a:r>
              <a:rPr lang="en-US" sz="1400" dirty="0" smtClean="0">
                <a:latin typeface="+mj-lt"/>
              </a:rPr>
              <a:t>.</a:t>
            </a:r>
            <a:endParaRPr lang="en-US" sz="1400" dirty="0" smtClean="0">
              <a:latin typeface="+mj-lt"/>
              <a:cs typeface="Times New Roman" pitchFamily="18" charset="0"/>
            </a:endParaRPr>
          </a:p>
          <a:p>
            <a:pPr marL="463550" indent="-463550">
              <a:buNone/>
            </a:pPr>
            <a:r>
              <a:rPr lang="en-US" sz="1400" dirty="0" smtClean="0">
                <a:latin typeface="+mj-lt"/>
                <a:cs typeface="Times New Roman" pitchFamily="18" charset="0"/>
              </a:rPr>
              <a:t>2.	</a:t>
            </a:r>
            <a:r>
              <a:rPr lang="en-US" sz="1400" dirty="0" err="1" smtClean="0">
                <a:latin typeface="+mj-lt"/>
              </a:rPr>
              <a:t>Fouad</a:t>
            </a:r>
            <a:r>
              <a:rPr lang="en-US" sz="1400" dirty="0" smtClean="0">
                <a:latin typeface="+mj-lt"/>
              </a:rPr>
              <a:t>, K. &amp; Pearson, K., 2004. Progress In Neurobiology </a:t>
            </a:r>
            <a:r>
              <a:rPr lang="en-US" sz="1400" i="1" dirty="0" smtClean="0">
                <a:latin typeface="+mj-lt"/>
              </a:rPr>
              <a:t>73</a:t>
            </a:r>
            <a:r>
              <a:rPr lang="en-US" sz="1400" dirty="0" smtClean="0">
                <a:latin typeface="+mj-lt"/>
              </a:rPr>
              <a:t>, 107-126.</a:t>
            </a:r>
            <a:endParaRPr lang="en-US" sz="1400" dirty="0" smtClean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600200"/>
            <a:ext cx="57912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+mj-lt"/>
              </a:rPr>
              <a:t>Complete SCI: </a:t>
            </a:r>
          </a:p>
          <a:p>
            <a:pPr lvl="1">
              <a:buClr>
                <a:schemeClr val="accent4"/>
              </a:buClr>
              <a:buSzPct val="100000"/>
              <a:buFont typeface="Arial" pitchFamily="34" charset="0"/>
              <a:buChar char="•"/>
            </a:pPr>
            <a:r>
              <a:rPr lang="en-US" sz="2600" dirty="0" smtClean="0">
                <a:latin typeface="+mj-lt"/>
              </a:rPr>
              <a:t>Complete paralysis below lesion</a:t>
            </a:r>
          </a:p>
          <a:p>
            <a:pPr lvl="1">
              <a:buClr>
                <a:schemeClr val="accent4"/>
              </a:buClr>
              <a:buSzPct val="100000"/>
              <a:buFont typeface="Arial" pitchFamily="34" charset="0"/>
              <a:buChar char="•"/>
            </a:pPr>
            <a:r>
              <a:rPr lang="en-US" sz="2600" dirty="0" smtClean="0">
                <a:latin typeface="+mj-lt"/>
              </a:rPr>
              <a:t>Disappearance of all motor and sensory control</a:t>
            </a:r>
          </a:p>
          <a:p>
            <a:pPr lvl="1">
              <a:buClr>
                <a:schemeClr val="accent4"/>
              </a:buClr>
            </a:pPr>
            <a:endParaRPr lang="en-US" sz="2600" dirty="0" smtClean="0">
              <a:latin typeface="+mj-lt"/>
            </a:endParaRPr>
          </a:p>
          <a:p>
            <a:pPr>
              <a:buClr>
                <a:schemeClr val="accent4"/>
              </a:buClr>
              <a:buNone/>
            </a:pPr>
            <a:r>
              <a:rPr lang="en-US" sz="2800" dirty="0" smtClean="0">
                <a:latin typeface="+mj-lt"/>
              </a:rPr>
              <a:t>Incomplete SCI:</a:t>
            </a:r>
          </a:p>
          <a:p>
            <a:pPr lvl="1">
              <a:buClr>
                <a:schemeClr val="accent4"/>
              </a:buClr>
              <a:buSzPct val="100000"/>
              <a:buFont typeface="Arial" pitchFamily="34" charset="0"/>
              <a:buChar char="•"/>
            </a:pPr>
            <a:r>
              <a:rPr lang="en-US" sz="2600" dirty="0" smtClean="0">
                <a:latin typeface="+mj-lt"/>
              </a:rPr>
              <a:t>Varying degrees of injury</a:t>
            </a:r>
          </a:p>
          <a:p>
            <a:pPr lvl="1">
              <a:buClr>
                <a:schemeClr val="accent4"/>
              </a:buClr>
              <a:buSzPct val="100000"/>
              <a:buFont typeface="Arial" pitchFamily="34" charset="0"/>
              <a:buChar char="•"/>
            </a:pPr>
            <a:r>
              <a:rPr lang="en-US" sz="2600" dirty="0" smtClean="0">
                <a:latin typeface="+mj-lt"/>
              </a:rPr>
              <a:t>Some sparing of motor and/or sensory functionality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Spinal Cord Injury Background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Levels of Injur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676400"/>
            <a:ext cx="3124200" cy="3994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8392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Rehabilitative Therapy for Promoting Recovery After </a:t>
            </a:r>
            <a:r>
              <a:rPr lang="en-US" sz="4400" dirty="0" smtClean="0">
                <a:solidFill>
                  <a:schemeClr val="tx1"/>
                </a:solidFill>
              </a:rPr>
              <a:t>Incomplete SCI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595021"/>
            <a:ext cx="8458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3550" indent="-463550">
              <a:spcBef>
                <a:spcPct val="0"/>
              </a:spcBef>
              <a:buSzTx/>
              <a:buFontTx/>
              <a:buNone/>
            </a:pPr>
            <a:r>
              <a:rPr lang="en-US" sz="2800" dirty="0" smtClean="0">
                <a:latin typeface="+mj-lt"/>
              </a:rPr>
              <a:t>After </a:t>
            </a:r>
            <a:r>
              <a:rPr lang="en-US" sz="2800" dirty="0" smtClean="0">
                <a:latin typeface="+mj-lt"/>
              </a:rPr>
              <a:t>incomplete (contusion) spinal cord injury: </a:t>
            </a:r>
          </a:p>
          <a:p>
            <a:pPr marL="463550" indent="-463550">
              <a:spcBef>
                <a:spcPct val="0"/>
              </a:spcBef>
              <a:buClr>
                <a:schemeClr val="accent4"/>
              </a:buClr>
              <a:buSzTx/>
              <a:buFontTx/>
              <a:buChar char="•"/>
            </a:pPr>
            <a:r>
              <a:rPr lang="en-US" sz="2400" dirty="0" smtClean="0">
                <a:latin typeface="+mj-lt"/>
                <a:cs typeface="Times New Roman" pitchFamily="18" charset="0"/>
              </a:rPr>
              <a:t>Supraspinal </a:t>
            </a:r>
            <a:r>
              <a:rPr lang="en-US" sz="2400" dirty="0" smtClean="0">
                <a:latin typeface="+mj-lt"/>
                <a:cs typeface="Times New Roman" pitchFamily="18" charset="0"/>
              </a:rPr>
              <a:t>control is </a:t>
            </a:r>
            <a:r>
              <a:rPr lang="en-US" sz="2400" dirty="0" smtClean="0">
                <a:latin typeface="+mj-lt"/>
                <a:cs typeface="Times New Roman" pitchFamily="18" charset="0"/>
              </a:rPr>
              <a:t>impaired.</a:t>
            </a:r>
          </a:p>
          <a:p>
            <a:pPr marL="463550" indent="-463550">
              <a:spcBef>
                <a:spcPct val="0"/>
              </a:spcBef>
              <a:buClr>
                <a:schemeClr val="accent4"/>
              </a:buClr>
              <a:buSzTx/>
              <a:buFontTx/>
              <a:buChar char="•"/>
            </a:pPr>
            <a:r>
              <a:rPr lang="en-US" sz="2400" dirty="0" smtClean="0">
                <a:latin typeface="+mj-lt"/>
                <a:cs typeface="Times New Roman" pitchFamily="18" charset="0"/>
              </a:rPr>
              <a:t>Muscle </a:t>
            </a:r>
            <a:r>
              <a:rPr lang="en-US" sz="2400" dirty="0" smtClean="0">
                <a:latin typeface="+mj-lt"/>
                <a:cs typeface="Times New Roman" pitchFamily="18" charset="0"/>
              </a:rPr>
              <a:t>atrophy </a:t>
            </a:r>
            <a:r>
              <a:rPr lang="en-US" sz="2400" dirty="0" smtClean="0">
                <a:latin typeface="+mj-lt"/>
                <a:cs typeface="Times New Roman" pitchFamily="18" charset="0"/>
              </a:rPr>
              <a:t>can occur due </a:t>
            </a:r>
            <a:r>
              <a:rPr lang="en-US" sz="2400" dirty="0" smtClean="0">
                <a:latin typeface="+mj-lt"/>
                <a:cs typeface="Times New Roman" pitchFamily="18" charset="0"/>
              </a:rPr>
              <a:t>to inactivity and the </a:t>
            </a:r>
            <a:r>
              <a:rPr lang="en-US" sz="2400" dirty="0" smtClean="0">
                <a:latin typeface="+mj-lt"/>
                <a:cs typeface="Times New Roman" pitchFamily="18" charset="0"/>
              </a:rPr>
              <a:t>absence </a:t>
            </a:r>
            <a:r>
              <a:rPr lang="en-US" sz="2400" dirty="0" smtClean="0">
                <a:latin typeface="+mj-lt"/>
                <a:cs typeface="Times New Roman" pitchFamily="18" charset="0"/>
              </a:rPr>
              <a:t>of stimulation </a:t>
            </a:r>
            <a:r>
              <a:rPr lang="en-US" sz="2400" dirty="0" smtClean="0">
                <a:latin typeface="+mj-lt"/>
                <a:cs typeface="Times New Roman" pitchFamily="18" charset="0"/>
              </a:rPr>
              <a:t>in </a:t>
            </a:r>
            <a:r>
              <a:rPr lang="en-US" sz="2400" dirty="0" smtClean="0">
                <a:latin typeface="+mj-lt"/>
                <a:cs typeface="Times New Roman" pitchFamily="18" charset="0"/>
              </a:rPr>
              <a:t>areas </a:t>
            </a:r>
            <a:r>
              <a:rPr lang="en-US" sz="2400" dirty="0" smtClean="0">
                <a:latin typeface="+mj-lt"/>
                <a:cs typeface="Times New Roman" pitchFamily="18" charset="0"/>
              </a:rPr>
              <a:t>caudal to the </a:t>
            </a:r>
            <a:r>
              <a:rPr lang="en-US" sz="2400" dirty="0" smtClean="0">
                <a:latin typeface="+mj-lt"/>
                <a:cs typeface="Times New Roman" pitchFamily="18" charset="0"/>
              </a:rPr>
              <a:t>lesion.</a:t>
            </a:r>
            <a:r>
              <a:rPr lang="en-US" sz="2400" baseline="30000" dirty="0" smtClean="0">
                <a:latin typeface="+mj-lt"/>
                <a:cs typeface="Times New Roman" pitchFamily="18" charset="0"/>
              </a:rPr>
              <a:t>3</a:t>
            </a:r>
            <a:endParaRPr lang="en-US" sz="2400" baseline="30000" dirty="0" smtClean="0">
              <a:latin typeface="+mj-lt"/>
              <a:cs typeface="Times New Roman" pitchFamily="18" charset="0"/>
            </a:endParaRPr>
          </a:p>
          <a:p>
            <a:pPr marL="463550" indent="-463550">
              <a:spcBef>
                <a:spcPct val="0"/>
              </a:spcBef>
              <a:buClr>
                <a:schemeClr val="accent4"/>
              </a:buClr>
              <a:buSzTx/>
              <a:buFontTx/>
              <a:buChar char="•"/>
            </a:pPr>
            <a:r>
              <a:rPr lang="en-US" sz="2400" dirty="0" smtClean="0">
                <a:latin typeface="+mj-lt"/>
                <a:cs typeface="Times New Roman" pitchFamily="18" charset="0"/>
              </a:rPr>
              <a:t>Neural </a:t>
            </a:r>
            <a:r>
              <a:rPr lang="en-US" sz="2400" dirty="0" smtClean="0">
                <a:latin typeface="+mj-lt"/>
                <a:cs typeface="Times New Roman" pitchFamily="18" charset="0"/>
              </a:rPr>
              <a:t>reorganization (plasticity) can occur both above and below the lesion. </a:t>
            </a:r>
            <a:endParaRPr lang="en-US" sz="2400" dirty="0" smtClean="0">
              <a:latin typeface="+mj-lt"/>
              <a:cs typeface="Times New Roman" pitchFamily="18" charset="0"/>
            </a:endParaRPr>
          </a:p>
          <a:p>
            <a:pPr marL="463550" indent="-463550">
              <a:spcBef>
                <a:spcPct val="0"/>
              </a:spcBef>
              <a:buClr>
                <a:schemeClr val="accent4"/>
              </a:buClr>
              <a:buSzTx/>
              <a:buFontTx/>
              <a:buChar char="•"/>
            </a:pPr>
            <a:r>
              <a:rPr lang="en-US" sz="2400" dirty="0" smtClean="0">
                <a:latin typeface="+mj-lt"/>
                <a:cs typeface="Times New Roman" pitchFamily="18" charset="0"/>
              </a:rPr>
              <a:t>Certain </a:t>
            </a:r>
            <a:r>
              <a:rPr lang="en-US" sz="2400" dirty="0" smtClean="0">
                <a:latin typeface="+mj-lt"/>
                <a:cs typeface="Times New Roman" pitchFamily="18" charset="0"/>
              </a:rPr>
              <a:t>rehabilitative </a:t>
            </a:r>
            <a:r>
              <a:rPr lang="en-US" sz="2400" dirty="0" smtClean="0">
                <a:latin typeface="+mj-lt"/>
                <a:cs typeface="Times New Roman" pitchFamily="18" charset="0"/>
              </a:rPr>
              <a:t>therapies can promote neural plasticity </a:t>
            </a:r>
            <a:r>
              <a:rPr lang="en-US" sz="2400" dirty="0" smtClean="0">
                <a:latin typeface="+mj-lt"/>
                <a:cs typeface="Times New Roman" pitchFamily="18" charset="0"/>
              </a:rPr>
              <a:t>that may result in some degree of functional recovery in </a:t>
            </a:r>
            <a:r>
              <a:rPr lang="en-US" sz="2400" dirty="0" smtClean="0">
                <a:latin typeface="+mj-lt"/>
                <a:cs typeface="Times New Roman" pitchFamily="18" charset="0"/>
              </a:rPr>
              <a:t>locomotion.</a:t>
            </a:r>
            <a:r>
              <a:rPr lang="en-US" sz="2400" baseline="30000" dirty="0" smtClean="0">
                <a:latin typeface="+mj-lt"/>
                <a:cs typeface="Times New Roman" pitchFamily="18" charset="0"/>
              </a:rPr>
              <a:t>4</a:t>
            </a:r>
            <a:r>
              <a:rPr lang="en-US" sz="2400" baseline="30000" dirty="0" smtClean="0">
                <a:latin typeface="+mj-lt"/>
                <a:cs typeface="Times New Roman" pitchFamily="18" charset="0"/>
              </a:rPr>
              <a:t>-6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</a:t>
            </a:r>
          </a:p>
          <a:p>
            <a:pPr marL="463550" indent="-463550">
              <a:spcBef>
                <a:spcPct val="0"/>
              </a:spcBef>
              <a:buSzTx/>
              <a:buFontTx/>
              <a:buChar char="•"/>
            </a:pPr>
            <a:endParaRPr lang="en-US" sz="2400" dirty="0" smtClean="0">
              <a:latin typeface="+mj-lt"/>
              <a:cs typeface="Times New Roman" pitchFamily="18" charset="0"/>
            </a:endParaRPr>
          </a:p>
          <a:p>
            <a:pPr marL="463550" indent="-463550">
              <a:spcBef>
                <a:spcPct val="0"/>
              </a:spcBef>
              <a:buSzTx/>
              <a:buFontTx/>
              <a:buChar char="•"/>
            </a:pPr>
            <a:endParaRPr lang="en-US" sz="2400" dirty="0" smtClean="0">
              <a:latin typeface="+mj-lt"/>
              <a:cs typeface="Times New Roman" pitchFamily="18" charset="0"/>
            </a:endParaRPr>
          </a:p>
          <a:p>
            <a:pPr marL="463550" indent="-463550">
              <a:spcBef>
                <a:spcPct val="0"/>
              </a:spcBef>
              <a:buSzTx/>
            </a:pPr>
            <a:r>
              <a:rPr lang="en-US" sz="1400" dirty="0" smtClean="0">
                <a:latin typeface="+mj-lt"/>
              </a:rPr>
              <a:t>3.	Dietz</a:t>
            </a:r>
            <a:r>
              <a:rPr lang="en-US" sz="1400" dirty="0" smtClean="0">
                <a:latin typeface="+mj-lt"/>
              </a:rPr>
              <a:t>, V., 1992. Physiology Review </a:t>
            </a:r>
            <a:r>
              <a:rPr lang="en-US" sz="1400" i="1" dirty="0" smtClean="0">
                <a:latin typeface="+mj-lt"/>
              </a:rPr>
              <a:t>72,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33-69</a:t>
            </a:r>
          </a:p>
          <a:p>
            <a:pPr marL="463550" indent="-463550">
              <a:spcBef>
                <a:spcPct val="0"/>
              </a:spcBef>
              <a:buSzTx/>
            </a:pPr>
            <a:r>
              <a:rPr lang="de-DE" sz="1400" dirty="0" smtClean="0">
                <a:latin typeface="+mj-lt"/>
              </a:rPr>
              <a:t>4.	Multon</a:t>
            </a:r>
            <a:r>
              <a:rPr lang="de-DE" sz="1400" dirty="0" smtClean="0">
                <a:latin typeface="+mj-lt"/>
              </a:rPr>
              <a:t>, </a:t>
            </a:r>
            <a:r>
              <a:rPr lang="de-DE" sz="1400" dirty="0" smtClean="0">
                <a:latin typeface="+mj-lt"/>
              </a:rPr>
              <a:t>S. </a:t>
            </a:r>
            <a:r>
              <a:rPr lang="de-DE" sz="1400" dirty="0" smtClean="0">
                <a:latin typeface="+mj-lt"/>
              </a:rPr>
              <a:t>e</a:t>
            </a:r>
            <a:r>
              <a:rPr lang="de-DE" sz="1400" dirty="0" smtClean="0">
                <a:latin typeface="+mj-lt"/>
              </a:rPr>
              <a:t>t al., 2003. </a:t>
            </a:r>
            <a:r>
              <a:rPr lang="en-US" sz="1400" dirty="0" smtClean="0">
                <a:latin typeface="+mj-lt"/>
              </a:rPr>
              <a:t>J </a:t>
            </a:r>
            <a:r>
              <a:rPr lang="en-US" sz="1400" dirty="0" err="1" smtClean="0">
                <a:latin typeface="+mj-lt"/>
              </a:rPr>
              <a:t>Neurotrauma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i="1" dirty="0" smtClean="0">
                <a:latin typeface="+mj-lt"/>
              </a:rPr>
              <a:t>20</a:t>
            </a:r>
            <a:r>
              <a:rPr lang="en-US" sz="1400" dirty="0" smtClean="0">
                <a:latin typeface="+mj-lt"/>
              </a:rPr>
              <a:t>, 699–706</a:t>
            </a:r>
            <a:r>
              <a:rPr lang="en-US" sz="1400" dirty="0" smtClean="0">
                <a:latin typeface="+mj-lt"/>
              </a:rPr>
              <a:t>.</a:t>
            </a:r>
          </a:p>
          <a:p>
            <a:pPr marL="463550" indent="-463550">
              <a:spcBef>
                <a:spcPct val="0"/>
              </a:spcBef>
              <a:buSzTx/>
            </a:pPr>
            <a:r>
              <a:rPr lang="en-US" sz="1400" dirty="0" smtClean="0">
                <a:latin typeface="+mj-lt"/>
              </a:rPr>
              <a:t>5.	</a:t>
            </a:r>
            <a:r>
              <a:rPr lang="en-US" sz="1400" dirty="0" err="1" smtClean="0">
                <a:latin typeface="+mj-lt"/>
              </a:rPr>
              <a:t>Thota</a:t>
            </a:r>
            <a:r>
              <a:rPr lang="en-US" sz="1400" dirty="0" smtClean="0">
                <a:latin typeface="+mj-lt"/>
              </a:rPr>
              <a:t>, A. K., Carlson, S., Jung, R., 2001</a:t>
            </a:r>
            <a:r>
              <a:rPr lang="en-US" sz="1400" dirty="0" smtClean="0">
                <a:latin typeface="+mj-lt"/>
              </a:rPr>
              <a:t>. </a:t>
            </a:r>
            <a:r>
              <a:rPr lang="en-US" sz="1400" dirty="0" smtClean="0">
                <a:latin typeface="+mj-lt"/>
              </a:rPr>
              <a:t>Biomedical Scientific Instruments </a:t>
            </a:r>
            <a:r>
              <a:rPr lang="en-US" sz="1400" i="1" dirty="0" smtClean="0">
                <a:latin typeface="+mj-lt"/>
              </a:rPr>
              <a:t>37</a:t>
            </a:r>
            <a:r>
              <a:rPr lang="en-US" sz="1400" dirty="0" smtClean="0">
                <a:latin typeface="+mj-lt"/>
              </a:rPr>
              <a:t>, 63–67</a:t>
            </a:r>
            <a:r>
              <a:rPr lang="en-US" sz="1400" dirty="0" smtClean="0">
                <a:latin typeface="+mj-lt"/>
              </a:rPr>
              <a:t>.</a:t>
            </a:r>
          </a:p>
          <a:p>
            <a:pPr marL="463550" indent="-463550">
              <a:spcBef>
                <a:spcPct val="0"/>
              </a:spcBef>
              <a:buSzTx/>
            </a:pPr>
            <a:r>
              <a:rPr lang="en-US" sz="1400" dirty="0" smtClean="0">
                <a:latin typeface="+mj-lt"/>
              </a:rPr>
              <a:t>6.	</a:t>
            </a:r>
            <a:r>
              <a:rPr lang="en-US" sz="1400" dirty="0" err="1" smtClean="0">
                <a:latin typeface="+mj-lt"/>
              </a:rPr>
              <a:t>Thota</a:t>
            </a:r>
            <a:r>
              <a:rPr lang="en-US" sz="1400" dirty="0" smtClean="0">
                <a:latin typeface="+mj-lt"/>
              </a:rPr>
              <a:t>, A. K., Watson, S. C., Knapp, E., Thompson, B. &amp;  Jung, R., 2004</a:t>
            </a:r>
            <a:r>
              <a:rPr lang="en-US" sz="1400" dirty="0" smtClean="0">
                <a:latin typeface="+mj-lt"/>
              </a:rPr>
              <a:t>. J </a:t>
            </a:r>
            <a:r>
              <a:rPr lang="en-US" sz="1400" dirty="0" err="1" smtClean="0">
                <a:latin typeface="+mj-lt"/>
              </a:rPr>
              <a:t>Neurotrauma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i="1" dirty="0" smtClean="0">
                <a:latin typeface="+mj-lt"/>
              </a:rPr>
              <a:t>22</a:t>
            </a:r>
            <a:r>
              <a:rPr lang="en-US" sz="1400" dirty="0" smtClean="0">
                <a:latin typeface="+mj-lt"/>
              </a:rPr>
              <a:t>(4) 442-465.</a:t>
            </a:r>
            <a:endParaRPr lang="en-US" sz="1400" dirty="0" smtClean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Experiment </a:t>
            </a:r>
            <a:r>
              <a:rPr lang="en-US" dirty="0" smtClean="0">
                <a:solidFill>
                  <a:schemeClr val="tx1"/>
                </a:solidFill>
              </a:rPr>
              <a:t>Goal and Rationale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458200" cy="5638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dirty="0" smtClean="0">
                <a:latin typeface="+mj-lt"/>
                <a:cs typeface="Times New Roman" pitchFamily="18" charset="0"/>
              </a:rPr>
              <a:t>To </a:t>
            </a:r>
            <a:r>
              <a:rPr lang="en-US" sz="3000" dirty="0" smtClean="0">
                <a:latin typeface="+mj-lt"/>
                <a:cs typeface="Times New Roman" pitchFamily="18" charset="0"/>
              </a:rPr>
              <a:t>further determine the efficacy of rehabilitation strategies to improve the locomotion after an incomplete </a:t>
            </a:r>
            <a:r>
              <a:rPr lang="en-US" sz="3000" dirty="0" smtClean="0">
                <a:latin typeface="+mj-lt"/>
                <a:cs typeface="Times New Roman" pitchFamily="18" charset="0"/>
              </a:rPr>
              <a:t>spinal cord injury.</a:t>
            </a:r>
            <a:endParaRPr lang="en-US" sz="3000" dirty="0" smtClean="0">
              <a:latin typeface="+mj-lt"/>
              <a:cs typeface="Times New Roman" pitchFamily="18" charset="0"/>
            </a:endParaRPr>
          </a:p>
          <a:p>
            <a:pPr indent="0">
              <a:buFont typeface="Arial" pitchFamily="34" charset="0"/>
              <a:buChar char="•"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 marL="0" indent="0">
              <a:buSzPct val="100000"/>
              <a:buNone/>
            </a:pPr>
            <a:r>
              <a:rPr lang="en-US" sz="2800" dirty="0" smtClean="0">
                <a:latin typeface="+mj-lt"/>
                <a:cs typeface="Times New Roman" pitchFamily="18" charset="0"/>
              </a:rPr>
              <a:t>Animal Model:</a:t>
            </a:r>
          </a:p>
          <a:p>
            <a:pPr marL="463550" indent="-354013">
              <a:buSzPct val="100000"/>
              <a:buFont typeface="Arial" pitchFamily="34" charset="0"/>
              <a:buChar char="•"/>
            </a:pPr>
            <a:r>
              <a:rPr lang="en-US" dirty="0" smtClean="0">
                <a:latin typeface="+mj-lt"/>
                <a:cs typeface="Times New Roman" pitchFamily="18" charset="0"/>
              </a:rPr>
              <a:t>Contusion injury in rats mimics incomplete SCI in humans and very similar neurological mechanisms </a:t>
            </a:r>
            <a:r>
              <a:rPr lang="en-US" dirty="0" smtClean="0">
                <a:latin typeface="+mj-lt"/>
                <a:cs typeface="Times New Roman" pitchFamily="18" charset="0"/>
              </a:rPr>
              <a:t>responsible in plasticity in the spinal cord.</a:t>
            </a:r>
            <a:r>
              <a:rPr lang="en-US" baseline="30000" dirty="0" smtClean="0">
                <a:latin typeface="+mj-lt"/>
                <a:cs typeface="Times New Roman" pitchFamily="18" charset="0"/>
              </a:rPr>
              <a:t>2,7</a:t>
            </a:r>
            <a:endParaRPr lang="en-US" baseline="30000" dirty="0" smtClean="0">
              <a:latin typeface="+mj-lt"/>
              <a:cs typeface="Times New Roman" pitchFamily="18" charset="0"/>
            </a:endParaRPr>
          </a:p>
          <a:p>
            <a:pPr marL="463550" indent="-354013">
              <a:buSzPct val="100000"/>
              <a:buFont typeface="Arial" pitchFamily="34" charset="0"/>
              <a:buChar char="•"/>
            </a:pPr>
            <a:r>
              <a:rPr lang="en-US" dirty="0" smtClean="0">
                <a:latin typeface="+mj-lt"/>
                <a:cs typeface="Times New Roman" pitchFamily="18" charset="0"/>
              </a:rPr>
              <a:t>Provides the opportunity to explore the biochemical, electrophysiological, and histological mechanisms involved in recovery.</a:t>
            </a:r>
          </a:p>
          <a:p>
            <a:pPr marL="463550" indent="-354013">
              <a:buSzPct val="100000"/>
              <a:buFont typeface="Arial" pitchFamily="34" charset="0"/>
              <a:buChar char="•"/>
            </a:pPr>
            <a:r>
              <a:rPr lang="en-US" dirty="0" smtClean="0">
                <a:latin typeface="+mj-lt"/>
                <a:cs typeface="Times New Roman" pitchFamily="18" charset="0"/>
              </a:rPr>
              <a:t>A</a:t>
            </a:r>
            <a:r>
              <a:rPr lang="en-US" dirty="0" smtClean="0">
                <a:latin typeface="+mj-lt"/>
                <a:cs typeface="Times New Roman" pitchFamily="18" charset="0"/>
              </a:rPr>
              <a:t>llows us to conduct more controlled laboratory experiments with non-human participants. </a:t>
            </a:r>
          </a:p>
          <a:p>
            <a:pPr indent="0">
              <a:buFont typeface="Arial" pitchFamily="34" charset="0"/>
              <a:buChar char="•"/>
            </a:pPr>
            <a:endParaRPr lang="en-US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endParaRPr lang="en-US" sz="1400" dirty="0" smtClean="0">
              <a:latin typeface="+mj-lt"/>
              <a:cs typeface="Times New Roman" pitchFamily="18" charset="0"/>
            </a:endParaRPr>
          </a:p>
          <a:p>
            <a:pPr marL="463550" indent="-463550">
              <a:buNone/>
            </a:pPr>
            <a:r>
              <a:rPr lang="en-US" sz="1500" dirty="0" smtClean="0">
                <a:latin typeface="+mj-lt"/>
                <a:cs typeface="Times New Roman" pitchFamily="18" charset="0"/>
              </a:rPr>
              <a:t>2</a:t>
            </a:r>
            <a:r>
              <a:rPr lang="en-US" sz="1500" dirty="0" smtClean="0">
                <a:latin typeface="+mj-lt"/>
                <a:cs typeface="Times New Roman" pitchFamily="18" charset="0"/>
              </a:rPr>
              <a:t>.	</a:t>
            </a:r>
            <a:r>
              <a:rPr lang="en-US" sz="1500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1500" dirty="0" err="1" smtClean="0">
                <a:solidFill>
                  <a:prstClr val="black"/>
                </a:solidFill>
                <a:latin typeface="+mj-lt"/>
              </a:rPr>
              <a:t>Fouad</a:t>
            </a:r>
            <a:r>
              <a:rPr lang="en-US" sz="1500" dirty="0" smtClean="0">
                <a:solidFill>
                  <a:prstClr val="black"/>
                </a:solidFill>
                <a:latin typeface="+mj-lt"/>
              </a:rPr>
              <a:t>, K. &amp; Pearson, K., 2004. Progress In Neurobiology </a:t>
            </a:r>
            <a:r>
              <a:rPr lang="en-US" sz="1500" i="1" dirty="0" smtClean="0">
                <a:solidFill>
                  <a:prstClr val="black"/>
                </a:solidFill>
                <a:latin typeface="+mj-lt"/>
              </a:rPr>
              <a:t>73</a:t>
            </a:r>
            <a:r>
              <a:rPr lang="en-US" sz="1500" dirty="0" smtClean="0">
                <a:solidFill>
                  <a:prstClr val="black"/>
                </a:solidFill>
                <a:latin typeface="+mj-lt"/>
              </a:rPr>
              <a:t>, 107-126. </a:t>
            </a:r>
            <a:r>
              <a:rPr lang="en-US" sz="1500" dirty="0" smtClean="0">
                <a:latin typeface="+mj-lt"/>
                <a:cs typeface="Times New Roman" pitchFamily="18" charset="0"/>
              </a:rPr>
              <a:t>	</a:t>
            </a:r>
          </a:p>
          <a:p>
            <a:pPr marL="463550" indent="-463550">
              <a:buNone/>
            </a:pPr>
            <a:r>
              <a:rPr lang="en-US" sz="1500" dirty="0" smtClean="0">
                <a:latin typeface="+mj-lt"/>
                <a:cs typeface="Times New Roman" pitchFamily="18" charset="0"/>
              </a:rPr>
              <a:t>7.	</a:t>
            </a:r>
            <a:r>
              <a:rPr lang="en-US" sz="1500" dirty="0" smtClean="0">
                <a:latin typeface="+mj-lt"/>
              </a:rPr>
              <a:t>Metz, G</a:t>
            </a:r>
            <a:r>
              <a:rPr lang="en-US" sz="1500" dirty="0" smtClean="0">
                <a:latin typeface="+mj-lt"/>
              </a:rPr>
              <a:t>. A</a:t>
            </a:r>
            <a:r>
              <a:rPr lang="en-US" sz="1500" dirty="0" smtClean="0">
                <a:latin typeface="+mj-lt"/>
              </a:rPr>
              <a:t>., et al</a:t>
            </a:r>
            <a:r>
              <a:rPr lang="en-US" sz="1500" dirty="0" smtClean="0">
                <a:latin typeface="+mj-lt"/>
              </a:rPr>
              <a:t>., 2000. </a:t>
            </a:r>
            <a:r>
              <a:rPr lang="de-DE" sz="1500" dirty="0" smtClean="0">
                <a:latin typeface="+mj-lt"/>
              </a:rPr>
              <a:t>J </a:t>
            </a:r>
            <a:r>
              <a:rPr lang="de-DE" sz="1500" dirty="0" smtClean="0">
                <a:latin typeface="+mj-lt"/>
              </a:rPr>
              <a:t>Neurotrauma </a:t>
            </a:r>
            <a:r>
              <a:rPr lang="de-DE" sz="1500" i="1" dirty="0" smtClean="0">
                <a:latin typeface="+mj-lt"/>
              </a:rPr>
              <a:t>17</a:t>
            </a:r>
            <a:r>
              <a:rPr lang="de-DE" sz="1500" dirty="0" smtClean="0">
                <a:latin typeface="+mj-lt"/>
              </a:rPr>
              <a:t>(1) 1-</a:t>
            </a:r>
            <a:r>
              <a:rPr lang="en-US" sz="1500" dirty="0" smtClean="0">
                <a:latin typeface="+mj-lt"/>
              </a:rPr>
              <a:t>17</a:t>
            </a:r>
            <a:r>
              <a:rPr lang="en-US" sz="1500" dirty="0" smtClean="0">
                <a:latin typeface="+mj-lt"/>
              </a:rPr>
              <a:t>.</a:t>
            </a:r>
            <a:endParaRPr lang="en-US" sz="1500" dirty="0" smtClean="0">
              <a:latin typeface="+mj-lt"/>
              <a:cs typeface="Times New Roman" pitchFamily="18" charset="0"/>
            </a:endParaRPr>
          </a:p>
          <a:p>
            <a:pPr indent="0"/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Methods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3352800"/>
            <a:ext cx="838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Moderate </a:t>
            </a:r>
            <a:r>
              <a:rPr lang="en-US" sz="2400" dirty="0" smtClean="0">
                <a:latin typeface="+mj-lt"/>
              </a:rPr>
              <a:t>contusion induced </a:t>
            </a:r>
            <a:r>
              <a:rPr lang="en-US" sz="2400" dirty="0" smtClean="0">
                <a:latin typeface="+mj-lt"/>
              </a:rPr>
              <a:t>at T10 spinal </a:t>
            </a:r>
            <a:r>
              <a:rPr lang="en-US" sz="2400" dirty="0" smtClean="0">
                <a:latin typeface="+mj-lt"/>
              </a:rPr>
              <a:t>cord level (thoracic vertebrae </a:t>
            </a:r>
            <a:r>
              <a:rPr lang="en-US" sz="2400" dirty="0" smtClean="0">
                <a:latin typeface="+mj-lt"/>
              </a:rPr>
              <a:t>level 10</a:t>
            </a:r>
            <a:r>
              <a:rPr lang="en-US" sz="2400" dirty="0" smtClean="0">
                <a:latin typeface="+mj-lt"/>
              </a:rPr>
              <a:t>) using an ultra-precise impactor device.</a:t>
            </a:r>
          </a:p>
          <a:p>
            <a:endParaRPr lang="en-US" sz="24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Four cameras recorded animal’s performance. Video later digitized and processed.</a:t>
            </a:r>
          </a:p>
          <a:p>
            <a:endParaRPr lang="en-US" sz="24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Animals euthanized and dissected to examine the spinal cord and brain tissues using histological staining techniques.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1295400"/>
          <a:ext cx="8153396" cy="1895791"/>
        </p:xfrm>
        <a:graphic>
          <a:graphicData uri="http://schemas.openxmlformats.org/drawingml/2006/table">
            <a:tbl>
              <a:tblPr/>
              <a:tblGrid>
                <a:gridCol w="429123"/>
                <a:gridCol w="688658"/>
                <a:gridCol w="558890"/>
                <a:gridCol w="558890"/>
                <a:gridCol w="558890"/>
                <a:gridCol w="558890"/>
                <a:gridCol w="558890"/>
                <a:gridCol w="558890"/>
                <a:gridCol w="558890"/>
                <a:gridCol w="558890"/>
                <a:gridCol w="558890"/>
                <a:gridCol w="689882"/>
                <a:gridCol w="558890"/>
                <a:gridCol w="197943"/>
                <a:gridCol w="558890"/>
              </a:tblGrid>
              <a:tr h="2748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2748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Treadmill Training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31" marR="6531" marT="653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INJURY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Treadmill Training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31" marR="6531" marT="653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Treadmill Training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31" marR="6531" marT="653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Treadmill Training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31" marR="6531" marT="653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Euthanasia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28856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28856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2748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6100"/>
                          </a:solidFill>
                          <a:latin typeface="Calibri"/>
                        </a:rPr>
                        <a:t>Testing:</a:t>
                      </a:r>
                    </a:p>
                  </a:txBody>
                  <a:tcPr marL="6531" marR="6531" marT="653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 INJURY</a:t>
                      </a:r>
                    </a:p>
                  </a:txBody>
                  <a:tcPr marL="6531" marR="6531" marT="653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 DPI</a:t>
                      </a:r>
                    </a:p>
                  </a:txBody>
                  <a:tcPr marL="6531" marR="6531" marT="653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 DPI</a:t>
                      </a:r>
                    </a:p>
                  </a:txBody>
                  <a:tcPr marL="6531" marR="6531" marT="653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 DPI</a:t>
                      </a:r>
                    </a:p>
                  </a:txBody>
                  <a:tcPr marL="6531" marR="6531" marT="653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 DPI</a:t>
                      </a:r>
                    </a:p>
                  </a:txBody>
                  <a:tcPr marL="6531" marR="6531" marT="653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27482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531" marR="6531" marT="6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14DPI Overhead 3D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3505200" y="1143000"/>
            <a:ext cx="2133600" cy="160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Experimental Groups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590800" y="1905000"/>
            <a:ext cx="762000" cy="158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791200" y="1905000"/>
            <a:ext cx="762000" cy="158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590800" y="3048000"/>
            <a:ext cx="6553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sz="2400" dirty="0" smtClean="0">
                <a:latin typeface="+mj-lt"/>
                <a:cs typeface="Times New Roman" pitchFamily="18" charset="0"/>
              </a:rPr>
              <a:t>Treadmill Therapy - Repetitive training of a specific task </a:t>
            </a:r>
          </a:p>
          <a:p>
            <a:pPr marL="342900" indent="-342900">
              <a:buFont typeface="+mj-lt"/>
              <a:buAutoNum type="arabicParenR"/>
            </a:pPr>
            <a:endParaRPr lang="en-US" sz="2400" dirty="0" smtClean="0">
              <a:latin typeface="+mj-lt"/>
              <a:cs typeface="Times New Roman" pitchFamily="18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2400" dirty="0" smtClean="0">
                <a:latin typeface="+mj-lt"/>
                <a:cs typeface="Times New Roman" pitchFamily="18" charset="0"/>
              </a:rPr>
              <a:t>Functional Neuronal Stimulation (FNS) – Stimulation of sensory afferent neurons via active exercise, producing spontaneous, involuntary locomotion-like movements</a:t>
            </a:r>
          </a:p>
          <a:p>
            <a:pPr marL="342900" indent="-342900">
              <a:buFont typeface="+mj-lt"/>
              <a:buAutoNum type="arabicParenR"/>
            </a:pPr>
            <a:endParaRPr lang="en-US" sz="2400" dirty="0" smtClean="0">
              <a:latin typeface="+mj-lt"/>
              <a:cs typeface="Times New Roman" pitchFamily="18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2400" dirty="0" smtClean="0">
                <a:latin typeface="+mj-lt"/>
                <a:cs typeface="Times New Roman" pitchFamily="18" charset="0"/>
              </a:rPr>
              <a:t>No Rehabilitative Therapy (Control)</a:t>
            </a:r>
            <a:endParaRPr lang="en-US" sz="2400" dirty="0">
              <a:latin typeface="+mj-lt"/>
              <a:cs typeface="Times New Roman" pitchFamily="18" charset="0"/>
            </a:endParaRPr>
          </a:p>
        </p:txBody>
      </p:sp>
      <p:pic>
        <p:nvPicPr>
          <p:cNvPr id="11" name="Picture 10" descr="Long Evan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" y="3505200"/>
            <a:ext cx="2286000" cy="2103120"/>
          </a:xfrm>
          <a:prstGeom prst="rect">
            <a:avLst/>
          </a:prstGeom>
        </p:spPr>
      </p:pic>
      <p:pic>
        <p:nvPicPr>
          <p:cNvPr id="21" name="PRE Overhead 3D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304800" y="1143000"/>
            <a:ext cx="2133600" cy="1600200"/>
          </a:xfrm>
          <a:prstGeom prst="rect">
            <a:avLst/>
          </a:prstGeom>
        </p:spPr>
      </p:pic>
      <p:pic>
        <p:nvPicPr>
          <p:cNvPr id="24" name="42dpi Overhead 3D - Revised.wmv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9" cstate="print"/>
          <a:stretch>
            <a:fillRect/>
          </a:stretch>
        </p:blipFill>
        <p:spPr>
          <a:xfrm>
            <a:off x="6705600" y="1143000"/>
            <a:ext cx="213360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99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49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36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865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23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video>
              <p:cMediaNode>
                <p:cTn id="1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9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video>
              <p:cMediaNode>
                <p:cTn id="3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RE Overhead 3D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5334000" y="3962400"/>
            <a:ext cx="2844800" cy="2133600"/>
          </a:xfrm>
          <a:prstGeom prst="rect">
            <a:avLst/>
          </a:prstGeom>
        </p:spPr>
      </p:pic>
      <p:pic>
        <p:nvPicPr>
          <p:cNvPr id="11" name="PRE Profile 3D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990600" y="3962400"/>
            <a:ext cx="2895600" cy="2171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457200"/>
            <a:ext cx="7391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+mj-lt"/>
                <a:cs typeface="Times New Roman" pitchFamily="18" charset="0"/>
              </a:rPr>
              <a:t>3D Kinematics Treadmill Testing</a:t>
            </a:r>
          </a:p>
          <a:p>
            <a:pPr algn="ctr"/>
            <a:r>
              <a:rPr lang="en-US" sz="2400" b="1" dirty="0" smtClean="0">
                <a:latin typeface="+mj-lt"/>
                <a:cs typeface="Times New Roman" pitchFamily="18" charset="0"/>
              </a:rPr>
              <a:t>Pre-Injury </a:t>
            </a:r>
          </a:p>
        </p:txBody>
      </p:sp>
      <p:pic>
        <p:nvPicPr>
          <p:cNvPr id="10" name="PRE Camera 1.wmv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8"/>
          <a:stretch>
            <a:fillRect/>
          </a:stretch>
        </p:blipFill>
        <p:spPr>
          <a:xfrm>
            <a:off x="3048000" y="152400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9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49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49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998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49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1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25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14DPI Overhead 3D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334000" y="3962400"/>
            <a:ext cx="2844800" cy="2133600"/>
          </a:xfrm>
          <a:prstGeom prst="rect">
            <a:avLst/>
          </a:prstGeom>
        </p:spPr>
      </p:pic>
      <p:pic>
        <p:nvPicPr>
          <p:cNvPr id="15" name="14DPI Profile 3D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1066800" y="3962400"/>
            <a:ext cx="2844800" cy="2133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457200"/>
            <a:ext cx="7391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+mj-lt"/>
                <a:cs typeface="Times New Roman" pitchFamily="18" charset="0"/>
              </a:rPr>
              <a:t>3D Kinematics Treadmill Testing</a:t>
            </a:r>
          </a:p>
          <a:p>
            <a:pPr algn="ctr"/>
            <a:r>
              <a:rPr lang="en-US" sz="2400" b="1" dirty="0" smtClean="0">
                <a:latin typeface="+mj-lt"/>
                <a:cs typeface="Times New Roman" pitchFamily="18" charset="0"/>
              </a:rPr>
              <a:t>14 Days Post-Injury </a:t>
            </a:r>
            <a:endParaRPr lang="en-US" sz="2400" b="1" dirty="0" smtClean="0">
              <a:latin typeface="+mj-lt"/>
              <a:cs typeface="Times New Roman" pitchFamily="18" charset="0"/>
            </a:endParaRPr>
          </a:p>
        </p:txBody>
      </p:sp>
      <p:pic>
        <p:nvPicPr>
          <p:cNvPr id="14" name="14DPI Camera 1.wmv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7"/>
          <a:stretch>
            <a:fillRect/>
          </a:stretch>
        </p:blipFill>
        <p:spPr>
          <a:xfrm>
            <a:off x="3048000" y="152400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366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36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732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36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>
                <p:cTn id="1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>
                <p:cTn id="25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5524</TotalTime>
  <Words>640</Words>
  <Application>Microsoft Office PowerPoint</Application>
  <PresentationFormat>On-screen Show (4:3)</PresentationFormat>
  <Paragraphs>191</Paragraphs>
  <Slides>13</Slides>
  <Notes>7</Notes>
  <HiddenSlides>0</HiddenSlides>
  <MMClips>12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Flow</vt:lpstr>
      <vt:lpstr>Effects of Rehabilitative Therapy on Sensorimotor Function in a Spinal  Cord Injured Rodent Model </vt:lpstr>
      <vt:lpstr>Spinal Cord Injury Background</vt:lpstr>
      <vt:lpstr>Slide 3</vt:lpstr>
      <vt:lpstr>Rehabilitative Therapy for Promoting Recovery After Incomplete SCI</vt:lpstr>
      <vt:lpstr>Experiment Goal and Rationale</vt:lpstr>
      <vt:lpstr>Methods</vt:lpstr>
      <vt:lpstr>Experimental Groups</vt:lpstr>
      <vt:lpstr>Slide 8</vt:lpstr>
      <vt:lpstr>Slide 9</vt:lpstr>
      <vt:lpstr>Slide 10</vt:lpstr>
      <vt:lpstr>Slide 11</vt:lpstr>
      <vt:lpstr>Discussion</vt:lpstr>
      <vt:lpstr>Acknowledgments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Effects of Therapy on Sensorimotor Function in a Spinal Cord Injured Rodent Model</dc:title>
  <dc:creator>Jared Bartell</dc:creator>
  <cp:lastModifiedBy>Jared Bartell</cp:lastModifiedBy>
  <cp:revision>159</cp:revision>
  <dcterms:created xsi:type="dcterms:W3CDTF">2009-03-26T06:28:42Z</dcterms:created>
  <dcterms:modified xsi:type="dcterms:W3CDTF">2009-04-10T10:29:35Z</dcterms:modified>
</cp:coreProperties>
</file>